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6" r:id="rId2"/>
    <p:sldId id="298" r:id="rId3"/>
    <p:sldId id="260" r:id="rId4"/>
    <p:sldId id="26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53E76-68A8-45A3-AA16-65802F988BB1}" type="datetimeFigureOut">
              <a:rPr lang="de-DE" smtClean="0"/>
              <a:pPr/>
              <a:t>02.03.2017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78912-C204-425E-B2B1-EE85DAA532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86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894EF8-0C6A-4431-A4A6-8B606D3F78FF}" type="slidenum">
              <a:rPr lang="de-DE"/>
              <a:pPr/>
              <a:t>5</a:t>
            </a:fld>
            <a:endParaRPr lang="de-DE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0DC70D-C193-4DE0-A4BA-6DC2AB93C2E8}" type="slidenum">
              <a:rPr lang="de-DE"/>
              <a:pPr/>
              <a:t>6</a:t>
            </a:fld>
            <a:endParaRPr lang="de-DE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11C4B8-C005-47A5-8DFD-ABAA64F8027C}" type="slidenum">
              <a:rPr lang="de-DE"/>
              <a:pPr/>
              <a:t>7</a:t>
            </a:fld>
            <a:endParaRPr lang="de-D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5A5555-6608-464A-9F6B-6350F6B3DC8D}" type="slidenum">
              <a:rPr lang="de-DE"/>
              <a:pPr/>
              <a:t>8</a:t>
            </a:fld>
            <a:endParaRPr lang="de-DE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21231D-39DA-4EE8-88DE-6C9476A0C645}" type="slidenum">
              <a:rPr lang="de-DE"/>
              <a:pPr/>
              <a:t>9</a:t>
            </a:fld>
            <a:endParaRPr lang="de-DE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F6F0F4-695D-4DBB-A58F-651769F624EE}" type="slidenum">
              <a:rPr lang="de-DE"/>
              <a:pPr/>
              <a:t>10</a:t>
            </a:fld>
            <a:endParaRPr lang="de-DE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C3C131-7680-4254-97BD-06B112E9E1F4}" type="slidenum">
              <a:rPr lang="de-DE"/>
              <a:pPr/>
              <a:t>11</a:t>
            </a:fld>
            <a:endParaRPr lang="de-DE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5650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2656" cy="411106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B08E-6C79-4746-89D7-A52BBCC81295}" type="datetimeFigureOut">
              <a:rPr lang="de-DE" smtClean="0"/>
              <a:pPr/>
              <a:t>02.03.2017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8C1A-5F35-423A-937D-89129E830D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B08E-6C79-4746-89D7-A52BBCC81295}" type="datetimeFigureOut">
              <a:rPr lang="de-DE" smtClean="0"/>
              <a:pPr/>
              <a:t>02.03.2017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8C1A-5F35-423A-937D-89129E830D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B08E-6C79-4746-89D7-A52BBCC81295}" type="datetimeFigureOut">
              <a:rPr lang="de-DE" smtClean="0"/>
              <a:pPr/>
              <a:t>02.03.2017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8C1A-5F35-423A-937D-89129E830D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19520" cy="11362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456481" y="6345306"/>
            <a:ext cx="2121120" cy="463729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3127681" y="6345306"/>
            <a:ext cx="2890080" cy="463729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6556321" y="6345306"/>
            <a:ext cx="2121120" cy="463729"/>
          </a:xfrm>
        </p:spPr>
        <p:txBody>
          <a:bodyPr/>
          <a:lstStyle>
            <a:lvl1pPr>
              <a:defRPr/>
            </a:lvl1pPr>
          </a:lstStyle>
          <a:p>
            <a:fld id="{61D67A96-05A7-456B-B5AE-51347129D5A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B08E-6C79-4746-89D7-A52BBCC81295}" type="datetimeFigureOut">
              <a:rPr lang="de-DE" smtClean="0"/>
              <a:pPr/>
              <a:t>02.03.2017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8C1A-5F35-423A-937D-89129E830D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B08E-6C79-4746-89D7-A52BBCC81295}" type="datetimeFigureOut">
              <a:rPr lang="de-DE" smtClean="0"/>
              <a:pPr/>
              <a:t>02.03.2017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8C1A-5F35-423A-937D-89129E830D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B08E-6C79-4746-89D7-A52BBCC81295}" type="datetimeFigureOut">
              <a:rPr lang="de-DE" smtClean="0"/>
              <a:pPr/>
              <a:t>02.03.2017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8C1A-5F35-423A-937D-89129E830D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B08E-6C79-4746-89D7-A52BBCC81295}" type="datetimeFigureOut">
              <a:rPr lang="de-DE" smtClean="0"/>
              <a:pPr/>
              <a:t>02.03.2017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8C1A-5F35-423A-937D-89129E830D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B08E-6C79-4746-89D7-A52BBCC81295}" type="datetimeFigureOut">
              <a:rPr lang="de-DE" smtClean="0"/>
              <a:pPr/>
              <a:t>02.03.2017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8C1A-5F35-423A-937D-89129E830D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B08E-6C79-4746-89D7-A52BBCC81295}" type="datetimeFigureOut">
              <a:rPr lang="de-DE" smtClean="0"/>
              <a:pPr/>
              <a:t>02.03.2017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8C1A-5F35-423A-937D-89129E830D5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170" name="Picture 2" descr="https://europa.eu/european-union/sites/europaeu/files/docs/body/flag_yellow_high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64488" cy="6362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B08E-6C79-4746-89D7-A52BBCC81295}" type="datetimeFigureOut">
              <a:rPr lang="de-DE" smtClean="0"/>
              <a:pPr/>
              <a:t>02.03.2017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8C1A-5F35-423A-937D-89129E830D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B08E-6C79-4746-89D7-A52BBCC81295}" type="datetimeFigureOut">
              <a:rPr lang="de-DE" smtClean="0"/>
              <a:pPr/>
              <a:t>02.03.2017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8C1A-5F35-423A-937D-89129E830D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CB08E-6C79-4746-89D7-A52BBCC81295}" type="datetimeFigureOut">
              <a:rPr lang="de-DE" smtClean="0"/>
              <a:pPr/>
              <a:t>02.03.2017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C8C1A-5F35-423A-937D-89129E830D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.wikipedia.org/wiki/Bild:European_flag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03648" y="3284984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Politische Bildung für Europa – Projekte der Leistungskurse Politik und Wirtschaft </a:t>
            </a:r>
            <a:endParaRPr lang="de-DE" sz="3600" dirty="0"/>
          </a:p>
        </p:txBody>
      </p:sp>
      <p:pic>
        <p:nvPicPr>
          <p:cNvPr id="17412" name="Picture 4" descr="https://cdn.pixabay.com/photo/2016/06/22/17/45/europe-1473621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44624"/>
            <a:ext cx="4104964" cy="273664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94602"/>
            <a:ext cx="8228160" cy="114636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dirty="0">
                <a:solidFill>
                  <a:srgbClr val="000000"/>
                </a:solidFill>
              </a:rPr>
              <a:t>Konsequenzen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964367"/>
            <a:ext cx="8228160" cy="3881208"/>
          </a:xfrm>
          <a:ln/>
        </p:spPr>
        <p:txBody>
          <a:bodyPr/>
          <a:lstStyle/>
          <a:p>
            <a:pPr marL="391686" indent="-286565">
              <a:buSzPct val="4500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endParaRPr lang="de-DE" dirty="0"/>
          </a:p>
          <a:p>
            <a:pPr marL="391686" indent="-286565">
              <a:buSzPct val="4500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DE" dirty="0">
                <a:solidFill>
                  <a:srgbClr val="000000"/>
                </a:solidFill>
              </a:rPr>
              <a:t>- Auf wirtschaftliche Integration folgt politische Integration</a:t>
            </a:r>
          </a:p>
          <a:p>
            <a:pPr marL="391686" indent="-286565"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endParaRPr lang="de-DE" dirty="0">
              <a:solidFill>
                <a:srgbClr val="000000"/>
              </a:solidFill>
            </a:endParaRPr>
          </a:p>
          <a:p>
            <a:pPr marL="391686" indent="-286565"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DE" dirty="0">
                <a:solidFill>
                  <a:srgbClr val="000000"/>
                </a:solidFill>
              </a:rPr>
              <a:t>- Alternative: Auseinanderbrechen der EU?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354277"/>
            <a:ext cx="8223840" cy="1142040"/>
          </a:xfrm>
          <a:ln/>
        </p:spPr>
        <p:txBody>
          <a:bodyPr/>
          <a:lstStyle/>
          <a:p>
            <a:endParaRPr 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964366"/>
            <a:ext cx="8223840" cy="3928732"/>
          </a:xfrm>
          <a:ln/>
        </p:spPr>
        <p:txBody>
          <a:bodyPr/>
          <a:lstStyle/>
          <a:p>
            <a:endParaRPr lang="de-DE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ver\Desktop\EU 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284" y="-9022"/>
            <a:ext cx="9684568" cy="68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Staatenbund oder Bundesstaat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 steht die EU heute und wohin geht die Reise und Entwicklung?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57480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ver\Desktop\EU 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284" y="-9022"/>
            <a:ext cx="9684568" cy="68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de-DE" dirty="0" smtClean="0"/>
              <a:t>Vertrag von Lissabon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de-DE" dirty="0" smtClean="0"/>
              <a:t>Dezember 2009 in Kraft getreten</a:t>
            </a:r>
          </a:p>
          <a:p>
            <a:r>
              <a:rPr lang="de-DE" dirty="0" smtClean="0"/>
              <a:t>reformierter Vertrag über EU und EG</a:t>
            </a:r>
          </a:p>
          <a:p>
            <a:pPr lvl="1"/>
            <a:r>
              <a:rPr lang="de-DE" dirty="0" smtClean="0"/>
              <a:t>Neuerungen</a:t>
            </a:r>
          </a:p>
          <a:p>
            <a:pPr lvl="2"/>
            <a:r>
              <a:rPr lang="de-DE" dirty="0" smtClean="0"/>
              <a:t>Amt des Präsidenten des EU Rates &amp; Hohen Vertreters</a:t>
            </a:r>
          </a:p>
          <a:p>
            <a:pPr lvl="2"/>
            <a:r>
              <a:rPr lang="de-DE" dirty="0" smtClean="0"/>
              <a:t>Gründung des Auswärtigen Diensts</a:t>
            </a:r>
          </a:p>
          <a:p>
            <a:pPr lvl="2"/>
            <a:r>
              <a:rPr lang="de-DE" dirty="0" smtClean="0"/>
              <a:t>EU Grundrechtcharta</a:t>
            </a:r>
          </a:p>
          <a:p>
            <a:pPr lvl="2"/>
            <a:r>
              <a:rPr lang="de-DE" dirty="0" smtClean="0"/>
              <a:t>Ausweitung einiger Kompetenzbereiche</a:t>
            </a:r>
          </a:p>
          <a:p>
            <a:pPr lvl="2"/>
            <a:r>
              <a:rPr lang="de-DE" dirty="0" smtClean="0"/>
              <a:t>Regelung für EU Austritt</a:t>
            </a:r>
          </a:p>
          <a:p>
            <a:pPr lvl="2">
              <a:buNone/>
            </a:pPr>
            <a:r>
              <a:rPr lang="de-DE" dirty="0" smtClean="0"/>
              <a:t>EU als Rahmen von Institutionen und vielen Politikbereichen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611560" y="508518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280518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drei Säulen Europas</a:t>
            </a:r>
            <a:endParaRPr lang="de-DE" dirty="0"/>
          </a:p>
        </p:txBody>
      </p:sp>
      <p:pic>
        <p:nvPicPr>
          <p:cNvPr id="11" name="Inhaltsplatzhalter 10" descr="saeulen_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36389"/>
            <a:ext cx="5289376" cy="5421611"/>
          </a:xfr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Kompetenzbereiche zwischen Mitgliedstaaten und EU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Eintritt in die EU	 Staat gibt Kompetenzen ab</a:t>
            </a:r>
          </a:p>
          <a:p>
            <a:r>
              <a:rPr lang="de-DE" dirty="0" smtClean="0"/>
              <a:t>Zuständigkeiten werden durch Verfassungen, Gesetze und Verträge festgelegt</a:t>
            </a:r>
          </a:p>
          <a:p>
            <a:r>
              <a:rPr lang="de-DE" dirty="0" smtClean="0"/>
              <a:t>Prinzip der Subsidiarität</a:t>
            </a:r>
          </a:p>
          <a:p>
            <a:endParaRPr lang="de-DE" dirty="0" smtClean="0"/>
          </a:p>
          <a:p>
            <a:pPr lvl="2">
              <a:buNone/>
            </a:pPr>
            <a:r>
              <a:rPr lang="de-DE" sz="2800" dirty="0" smtClean="0"/>
              <a:t>Problem: Keine klare Abgrenzung der </a:t>
            </a:r>
          </a:p>
          <a:p>
            <a:pPr lvl="2">
              <a:buNone/>
            </a:pPr>
            <a:r>
              <a:rPr lang="de-DE" sz="2800" dirty="0" smtClean="0"/>
              <a:t>Zuständigkeiten von EU und Mitgliedsstaaten</a:t>
            </a:r>
          </a:p>
          <a:p>
            <a:pPr lvl="2"/>
            <a:r>
              <a:rPr lang="de-DE" sz="2800" dirty="0" smtClean="0"/>
              <a:t>„Vermischung“</a:t>
            </a:r>
          </a:p>
          <a:p>
            <a:pPr lvl="2"/>
            <a:r>
              <a:rPr lang="de-DE" sz="2800" dirty="0" smtClean="0"/>
              <a:t>Konfliktpotential</a:t>
            </a:r>
          </a:p>
          <a:p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3779912" y="141277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ewitterblitz 4"/>
          <p:cNvSpPr/>
          <p:nvPr/>
        </p:nvSpPr>
        <p:spPr>
          <a:xfrm>
            <a:off x="899592" y="4437112"/>
            <a:ext cx="432048" cy="72008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Wo soll </a:t>
            </a:r>
            <a:r>
              <a:rPr lang="de-DE" dirty="0" smtClean="0"/>
              <a:t>entschieden werden?</a:t>
            </a:r>
            <a:endParaRPr lang="de-DE" dirty="0"/>
          </a:p>
        </p:txBody>
      </p:sp>
      <p:pic>
        <p:nvPicPr>
          <p:cNvPr id="4" name="Inhaltsplatzhalter 3" descr="Wo soll entschieden wer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21210"/>
            <a:ext cx="6552728" cy="3871235"/>
          </a:xfr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Demokratiedefizit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Legitimation	   Entscheidungsprozesse</a:t>
            </a:r>
          </a:p>
          <a:p>
            <a:r>
              <a:rPr lang="de-DE" dirty="0" smtClean="0"/>
              <a:t>Gewährleistung durch Bürger	  Einfluss</a:t>
            </a:r>
          </a:p>
          <a:p>
            <a:pPr lvl="2">
              <a:buNone/>
            </a:pPr>
            <a:r>
              <a:rPr lang="de-DE" dirty="0" smtClean="0"/>
              <a:t>Problem: </a:t>
            </a:r>
          </a:p>
          <a:p>
            <a:pPr lvl="2"/>
            <a:r>
              <a:rPr lang="de-DE" dirty="0" smtClean="0"/>
              <a:t>Keine klare Struktur</a:t>
            </a:r>
          </a:p>
          <a:p>
            <a:pPr lvl="2">
              <a:buNone/>
            </a:pPr>
            <a:endParaRPr lang="de-DE" dirty="0" smtClean="0"/>
          </a:p>
          <a:p>
            <a:pPr lvl="2">
              <a:buNone/>
            </a:pPr>
            <a:r>
              <a:rPr lang="de-DE" dirty="0" smtClean="0"/>
              <a:t>Lösung:</a:t>
            </a:r>
          </a:p>
          <a:p>
            <a:pPr lvl="2"/>
            <a:r>
              <a:rPr lang="de-DE" dirty="0" smtClean="0"/>
              <a:t>Vereinheitlichung durch VSE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3059832" y="177281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5796136" y="234888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witterblitz 6"/>
          <p:cNvSpPr/>
          <p:nvPr/>
        </p:nvSpPr>
        <p:spPr>
          <a:xfrm>
            <a:off x="1043608" y="2780928"/>
            <a:ext cx="360040" cy="504056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onne 7"/>
          <p:cNvSpPr/>
          <p:nvPr/>
        </p:nvSpPr>
        <p:spPr>
          <a:xfrm>
            <a:off x="899592" y="4005064"/>
            <a:ext cx="504056" cy="50405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3528" y="5949280"/>
            <a:ext cx="8496944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Bürgerinnen und Bürger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31840" y="5157192"/>
            <a:ext cx="2088232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Landesregierungen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7544" y="2492896"/>
            <a:ext cx="1584176" cy="7920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Bundeskanzler und Minister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419872" y="404664"/>
            <a:ext cx="1368152" cy="6480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Präsident des Rates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411760" y="429309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§</a:t>
            </a:r>
            <a:endParaRPr lang="de-DE" sz="2800" dirty="0"/>
          </a:p>
        </p:txBody>
      </p:sp>
      <p:sp>
        <p:nvSpPr>
          <p:cNvPr id="18" name="Rechteck 17"/>
          <p:cNvSpPr/>
          <p:nvPr/>
        </p:nvSpPr>
        <p:spPr>
          <a:xfrm>
            <a:off x="3203848" y="2060848"/>
            <a:ext cx="1872208" cy="2880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Außenbeauftragter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580112" y="1484784"/>
            <a:ext cx="1800200" cy="36004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EU Kommission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020272" y="2780928"/>
            <a:ext cx="1800200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Europäisches Parlament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995936" y="2564904"/>
            <a:ext cx="1800200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Ministerrat (Rat der EU)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403648" y="1484784"/>
            <a:ext cx="180020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EU Rat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23528" y="4365104"/>
            <a:ext cx="180020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Bundestag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131840" y="4365104"/>
            <a:ext cx="180020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Bundesrat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Pfeil nach rechts 31"/>
          <p:cNvSpPr/>
          <p:nvPr/>
        </p:nvSpPr>
        <p:spPr>
          <a:xfrm rot="16200000">
            <a:off x="3923928" y="5661248"/>
            <a:ext cx="288032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rechts 32"/>
          <p:cNvSpPr/>
          <p:nvPr/>
        </p:nvSpPr>
        <p:spPr>
          <a:xfrm rot="18683157">
            <a:off x="2654432" y="993491"/>
            <a:ext cx="711425" cy="18349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Wahl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4" name="Pfeil nach rechts 33"/>
          <p:cNvSpPr/>
          <p:nvPr/>
        </p:nvSpPr>
        <p:spPr>
          <a:xfrm rot="18864153">
            <a:off x="1168126" y="2035225"/>
            <a:ext cx="615058" cy="20395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Wahl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5" name="Pfeil nach rechts 34"/>
          <p:cNvSpPr/>
          <p:nvPr/>
        </p:nvSpPr>
        <p:spPr>
          <a:xfrm rot="5400000">
            <a:off x="6336196" y="2024844"/>
            <a:ext cx="360040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>
            <a:off x="3419872" y="1556792"/>
            <a:ext cx="2016224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nominiert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7" name="Pfeil nach rechts 36"/>
          <p:cNvSpPr/>
          <p:nvPr/>
        </p:nvSpPr>
        <p:spPr>
          <a:xfrm>
            <a:off x="2195736" y="4437112"/>
            <a:ext cx="288032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rechts 37"/>
          <p:cNvSpPr/>
          <p:nvPr/>
        </p:nvSpPr>
        <p:spPr>
          <a:xfrm>
            <a:off x="2267744" y="2780928"/>
            <a:ext cx="1512168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entsendet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9" name="Pfeil nach rechts 38"/>
          <p:cNvSpPr/>
          <p:nvPr/>
        </p:nvSpPr>
        <p:spPr>
          <a:xfrm rot="16200000">
            <a:off x="827584" y="5229200"/>
            <a:ext cx="936104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Wahl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2" name="Pfeil nach rechts 41"/>
          <p:cNvSpPr/>
          <p:nvPr/>
        </p:nvSpPr>
        <p:spPr>
          <a:xfrm rot="16200000">
            <a:off x="3923928" y="4869161"/>
            <a:ext cx="288032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feil nach rechts 42"/>
          <p:cNvSpPr/>
          <p:nvPr/>
        </p:nvSpPr>
        <p:spPr>
          <a:xfrm rot="16200000">
            <a:off x="827584" y="3717032"/>
            <a:ext cx="936104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Wahl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4" name="Pfeil nach rechts 43"/>
          <p:cNvSpPr/>
          <p:nvPr/>
        </p:nvSpPr>
        <p:spPr>
          <a:xfrm rot="16200000">
            <a:off x="6732240" y="4509120"/>
            <a:ext cx="2376264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Wahl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300192" y="220486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§</a:t>
            </a:r>
            <a:endParaRPr lang="de-DE" sz="2800" dirty="0"/>
          </a:p>
        </p:txBody>
      </p:sp>
      <p:sp>
        <p:nvSpPr>
          <p:cNvPr id="46" name="Pfeil nach rechts 45"/>
          <p:cNvSpPr/>
          <p:nvPr/>
        </p:nvSpPr>
        <p:spPr>
          <a:xfrm rot="10800000">
            <a:off x="2771800" y="4437112"/>
            <a:ext cx="288032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 nach rechts 48"/>
          <p:cNvSpPr/>
          <p:nvPr/>
        </p:nvSpPr>
        <p:spPr>
          <a:xfrm rot="19662873">
            <a:off x="6022791" y="2577918"/>
            <a:ext cx="360040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rechts 49"/>
          <p:cNvSpPr/>
          <p:nvPr/>
        </p:nvSpPr>
        <p:spPr>
          <a:xfrm rot="12214332">
            <a:off x="6601999" y="2558878"/>
            <a:ext cx="360040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1864703" y="4005064"/>
            <a:ext cx="1627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Gesetzesbeschlüsse</a:t>
            </a:r>
            <a:endParaRPr lang="de-DE" sz="1400" dirty="0"/>
          </a:p>
        </p:txBody>
      </p:sp>
      <p:sp>
        <p:nvSpPr>
          <p:cNvPr id="56" name="Textfeld 55"/>
          <p:cNvSpPr txBox="1"/>
          <p:nvPr/>
        </p:nvSpPr>
        <p:spPr>
          <a:xfrm>
            <a:off x="5796136" y="2527012"/>
            <a:ext cx="14269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lehnen ab/ nehmen an</a:t>
            </a:r>
            <a:endParaRPr lang="de-DE" sz="1050" dirty="0"/>
          </a:p>
        </p:txBody>
      </p:sp>
      <p:sp>
        <p:nvSpPr>
          <p:cNvPr id="57" name="Textfeld 56"/>
          <p:cNvSpPr txBox="1"/>
          <p:nvPr/>
        </p:nvSpPr>
        <p:spPr>
          <a:xfrm>
            <a:off x="5724128" y="1916832"/>
            <a:ext cx="1593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schlägt Gesetze vor</a:t>
            </a:r>
            <a:endParaRPr lang="de-DE" sz="1400" dirty="0"/>
          </a:p>
        </p:txBody>
      </p:sp>
      <p:sp>
        <p:nvSpPr>
          <p:cNvPr id="62" name="Pfeil nach rechts 61"/>
          <p:cNvSpPr/>
          <p:nvPr/>
        </p:nvSpPr>
        <p:spPr>
          <a:xfrm rot="2211998">
            <a:off x="2719891" y="2004424"/>
            <a:ext cx="353609" cy="1848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Pfeil nach rechts 62"/>
          <p:cNvSpPr/>
          <p:nvPr/>
        </p:nvSpPr>
        <p:spPr>
          <a:xfrm rot="19562458">
            <a:off x="5169538" y="1927822"/>
            <a:ext cx="353609" cy="1848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4" name="&quot;Nein&quot;-Symbol 63"/>
          <p:cNvSpPr/>
          <p:nvPr/>
        </p:nvSpPr>
        <p:spPr>
          <a:xfrm>
            <a:off x="1331640" y="1988840"/>
            <a:ext cx="288032" cy="288032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5" name="&quot;Nein&quot;-Symbol 64"/>
          <p:cNvSpPr/>
          <p:nvPr/>
        </p:nvSpPr>
        <p:spPr>
          <a:xfrm>
            <a:off x="2123728" y="1484784"/>
            <a:ext cx="360040" cy="36004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6" name="&quot;Nein&quot;-Symbol 65"/>
          <p:cNvSpPr/>
          <p:nvPr/>
        </p:nvSpPr>
        <p:spPr>
          <a:xfrm>
            <a:off x="4283968" y="1484784"/>
            <a:ext cx="288032" cy="288032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8" name="Pfeil nach links 67"/>
          <p:cNvSpPr/>
          <p:nvPr/>
        </p:nvSpPr>
        <p:spPr>
          <a:xfrm rot="1630764">
            <a:off x="7200880" y="2209780"/>
            <a:ext cx="1322464" cy="16461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69" name="Pfeil nach rechts 68"/>
          <p:cNvSpPr/>
          <p:nvPr/>
        </p:nvSpPr>
        <p:spPr>
          <a:xfrm rot="16200000">
            <a:off x="6228184" y="1052736"/>
            <a:ext cx="57606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5940152" y="476672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Präsident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7" name="&quot;Nein&quot;-Symbol 46"/>
          <p:cNvSpPr/>
          <p:nvPr/>
        </p:nvSpPr>
        <p:spPr>
          <a:xfrm>
            <a:off x="3851920" y="548680"/>
            <a:ext cx="360040" cy="36004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&quot;Nein&quot;-Symbol 47"/>
          <p:cNvSpPr/>
          <p:nvPr/>
        </p:nvSpPr>
        <p:spPr>
          <a:xfrm>
            <a:off x="2843808" y="908720"/>
            <a:ext cx="360040" cy="36004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 rot="1584730">
            <a:off x="7452328" y="1948855"/>
            <a:ext cx="118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Vorschlag, Wahl</a:t>
            </a:r>
            <a:endParaRPr lang="de-DE" sz="1200" dirty="0"/>
          </a:p>
        </p:txBody>
      </p:sp>
      <p:sp>
        <p:nvSpPr>
          <p:cNvPr id="52" name="Textfeld 51"/>
          <p:cNvSpPr txBox="1"/>
          <p:nvPr/>
        </p:nvSpPr>
        <p:spPr>
          <a:xfrm rot="16200000">
            <a:off x="6114307" y="1022597"/>
            <a:ext cx="504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Wahl</a:t>
            </a:r>
            <a:endParaRPr lang="de-DE" sz="1200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build="allAtOnce" animBg="1"/>
      <p:bldP spid="10" grpId="0" build="allAtOnce" animBg="1"/>
      <p:bldP spid="14" grpId="0" build="allAtOnce" animBg="1"/>
      <p:bldP spid="17" grpId="0" build="allAtOnce"/>
      <p:bldP spid="18" grpId="0" build="allAtOnce" animBg="1"/>
      <p:bldP spid="19" grpId="0" build="allAtOnce" animBg="1"/>
      <p:bldP spid="20" grpId="0" build="allAtOnce" animBg="1"/>
      <p:bldP spid="21" grpId="0" build="allAtOnce" animBg="1"/>
      <p:bldP spid="22" grpId="0" build="allAtOnce" animBg="1"/>
      <p:bldP spid="23" grpId="0" build="allAtOnce" animBg="1"/>
      <p:bldP spid="24" grpId="0" build="allAtOnce" animBg="1"/>
      <p:bldP spid="32" grpId="0" animBg="1"/>
      <p:bldP spid="33" grpId="0" build="allAtOnce" animBg="1"/>
      <p:bldP spid="34" grpId="0" build="allAtOnce" animBg="1"/>
      <p:bldP spid="35" grpId="0" animBg="1"/>
      <p:bldP spid="36" grpId="0" build="allAtOnce" animBg="1"/>
      <p:bldP spid="37" grpId="0" animBg="1"/>
      <p:bldP spid="38" grpId="0" build="allAtOnce" animBg="1"/>
      <p:bldP spid="39" grpId="0" build="allAtOnce" animBg="1"/>
      <p:bldP spid="42" grpId="0" animBg="1"/>
      <p:bldP spid="43" grpId="0" build="allAtOnce" animBg="1"/>
      <p:bldP spid="44" grpId="0" build="allAtOnce" animBg="1"/>
      <p:bldP spid="45" grpId="0" build="allAtOnce"/>
      <p:bldP spid="46" grpId="0" animBg="1"/>
      <p:bldP spid="49" grpId="0" animBg="1"/>
      <p:bldP spid="50" grpId="0" animBg="1"/>
      <p:bldP spid="55" grpId="0" build="allAtOnce"/>
      <p:bldP spid="56" grpId="0" build="allAtOnce"/>
      <p:bldP spid="57" grpId="0" build="allAtOnce"/>
      <p:bldP spid="62" grpId="0" animBg="1"/>
      <p:bldP spid="63" grpId="0" animBg="1"/>
      <p:bldP spid="64" grpId="0" animBg="1"/>
      <p:bldP spid="65" grpId="0" animBg="1"/>
      <p:bldP spid="66" grpId="0" animBg="1"/>
      <p:bldP spid="68" grpId="0" build="allAtOnce" animBg="1"/>
      <p:bldP spid="69" grpId="0" build="allAtOnce" animBg="1"/>
      <p:bldP spid="71" grpId="0" build="allAtOnce" animBg="1"/>
      <p:bldP spid="47" grpId="0" animBg="1"/>
      <p:bldP spid="48" grpId="0" animBg="1"/>
      <p:bldP spid="51" grpId="0" build="allAtOnce"/>
      <p:bldP spid="5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3528" y="5949280"/>
            <a:ext cx="8496944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Bürgerinnen und Bürger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31840" y="5157192"/>
            <a:ext cx="2088232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Landesregierungen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7544" y="2492896"/>
            <a:ext cx="1584176" cy="7920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Bundeskanzler und Minister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419872" y="404664"/>
            <a:ext cx="1368152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Präsident des Rates</a:t>
            </a:r>
          </a:p>
          <a:p>
            <a:pPr algn="ctr"/>
            <a:r>
              <a:rPr lang="de-DE" sz="1100" b="1" dirty="0" smtClean="0">
                <a:solidFill>
                  <a:schemeClr val="tx1"/>
                </a:solidFill>
              </a:rPr>
              <a:t>H. Van </a:t>
            </a:r>
            <a:r>
              <a:rPr lang="de-DE" sz="1100" b="1" dirty="0" err="1" smtClean="0">
                <a:solidFill>
                  <a:schemeClr val="tx1"/>
                </a:solidFill>
              </a:rPr>
              <a:t>Rompuy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411760" y="429309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§</a:t>
            </a:r>
            <a:endParaRPr lang="de-DE" sz="2800" dirty="0"/>
          </a:p>
        </p:txBody>
      </p:sp>
      <p:sp>
        <p:nvSpPr>
          <p:cNvPr id="18" name="Rechteck 17"/>
          <p:cNvSpPr/>
          <p:nvPr/>
        </p:nvSpPr>
        <p:spPr>
          <a:xfrm>
            <a:off x="3203848" y="2060848"/>
            <a:ext cx="1872208" cy="2880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Außenbeauftragter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580112" y="1556792"/>
            <a:ext cx="1800200" cy="36004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EU Kommission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164288" y="2780928"/>
            <a:ext cx="1656184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Europäisches Parlament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995936" y="2564904"/>
            <a:ext cx="1800200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Ministerrat (Rat der EU)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403648" y="1268760"/>
            <a:ext cx="1800200" cy="576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chemeClr val="tx1"/>
                </a:solidFill>
              </a:rPr>
              <a:t>EU Rat: 27 Staats-/  Regierungschefs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23528" y="4365104"/>
            <a:ext cx="180020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Bundestag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131840" y="4365104"/>
            <a:ext cx="180020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Bundesrat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Pfeil nach rechts 31"/>
          <p:cNvSpPr/>
          <p:nvPr/>
        </p:nvSpPr>
        <p:spPr>
          <a:xfrm rot="16200000">
            <a:off x="3923928" y="5661248"/>
            <a:ext cx="288032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rechts 32"/>
          <p:cNvSpPr/>
          <p:nvPr/>
        </p:nvSpPr>
        <p:spPr>
          <a:xfrm rot="18683157">
            <a:off x="2654432" y="784472"/>
            <a:ext cx="711425" cy="18349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Wahl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4" name="Pfeil nach rechts 33"/>
          <p:cNvSpPr/>
          <p:nvPr/>
        </p:nvSpPr>
        <p:spPr>
          <a:xfrm rot="18864153">
            <a:off x="1312142" y="2033912"/>
            <a:ext cx="615058" cy="20395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5" name="Pfeil nach rechts 34"/>
          <p:cNvSpPr/>
          <p:nvPr/>
        </p:nvSpPr>
        <p:spPr>
          <a:xfrm rot="5400000">
            <a:off x="6336196" y="2024844"/>
            <a:ext cx="360040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>
            <a:off x="3419872" y="1556792"/>
            <a:ext cx="2016224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nominiert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7" name="Pfeil nach rechts 36"/>
          <p:cNvSpPr/>
          <p:nvPr/>
        </p:nvSpPr>
        <p:spPr>
          <a:xfrm>
            <a:off x="2195736" y="4437112"/>
            <a:ext cx="288032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rechts 37"/>
          <p:cNvSpPr/>
          <p:nvPr/>
        </p:nvSpPr>
        <p:spPr>
          <a:xfrm>
            <a:off x="2267744" y="2780928"/>
            <a:ext cx="1512168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entsendet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9" name="Pfeil nach rechts 38"/>
          <p:cNvSpPr/>
          <p:nvPr/>
        </p:nvSpPr>
        <p:spPr>
          <a:xfrm rot="16200000">
            <a:off x="827584" y="5229200"/>
            <a:ext cx="936104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Wahl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2" name="Pfeil nach rechts 41"/>
          <p:cNvSpPr/>
          <p:nvPr/>
        </p:nvSpPr>
        <p:spPr>
          <a:xfrm rot="16200000">
            <a:off x="3923928" y="4869161"/>
            <a:ext cx="288032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feil nach rechts 42"/>
          <p:cNvSpPr/>
          <p:nvPr/>
        </p:nvSpPr>
        <p:spPr>
          <a:xfrm rot="16200000">
            <a:off x="827584" y="3717032"/>
            <a:ext cx="936104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Wahl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4" name="Pfeil nach rechts 43"/>
          <p:cNvSpPr/>
          <p:nvPr/>
        </p:nvSpPr>
        <p:spPr>
          <a:xfrm rot="16200000">
            <a:off x="6732240" y="4509120"/>
            <a:ext cx="2376264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Wahl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300192" y="220486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§</a:t>
            </a:r>
            <a:endParaRPr lang="de-DE" sz="2800" dirty="0"/>
          </a:p>
        </p:txBody>
      </p:sp>
      <p:sp>
        <p:nvSpPr>
          <p:cNvPr id="46" name="Pfeil nach rechts 45"/>
          <p:cNvSpPr/>
          <p:nvPr/>
        </p:nvSpPr>
        <p:spPr>
          <a:xfrm rot="10800000">
            <a:off x="2771800" y="4437112"/>
            <a:ext cx="288032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 nach rechts 48"/>
          <p:cNvSpPr/>
          <p:nvPr/>
        </p:nvSpPr>
        <p:spPr>
          <a:xfrm rot="19662873">
            <a:off x="6022791" y="2577918"/>
            <a:ext cx="360040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rechts 49"/>
          <p:cNvSpPr/>
          <p:nvPr/>
        </p:nvSpPr>
        <p:spPr>
          <a:xfrm rot="12214332">
            <a:off x="6601999" y="2558878"/>
            <a:ext cx="360040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1864703" y="4005064"/>
            <a:ext cx="1627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Gesetzesbeschlüsse</a:t>
            </a:r>
            <a:endParaRPr lang="de-DE" sz="1400" dirty="0"/>
          </a:p>
        </p:txBody>
      </p:sp>
      <p:sp>
        <p:nvSpPr>
          <p:cNvPr id="56" name="Textfeld 55"/>
          <p:cNvSpPr txBox="1"/>
          <p:nvPr/>
        </p:nvSpPr>
        <p:spPr>
          <a:xfrm>
            <a:off x="5796136" y="2815044"/>
            <a:ext cx="13019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  lehnt ab/ nimmt an</a:t>
            </a:r>
            <a:endParaRPr lang="de-DE" sz="1050" dirty="0"/>
          </a:p>
        </p:txBody>
      </p:sp>
      <p:sp>
        <p:nvSpPr>
          <p:cNvPr id="57" name="Textfeld 56"/>
          <p:cNvSpPr txBox="1"/>
          <p:nvPr/>
        </p:nvSpPr>
        <p:spPr>
          <a:xfrm>
            <a:off x="5724128" y="1916832"/>
            <a:ext cx="1593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schlägt Gesetze vor</a:t>
            </a:r>
            <a:endParaRPr lang="de-DE" sz="1400" dirty="0"/>
          </a:p>
        </p:txBody>
      </p:sp>
      <p:sp>
        <p:nvSpPr>
          <p:cNvPr id="62" name="Pfeil nach rechts 61"/>
          <p:cNvSpPr/>
          <p:nvPr/>
        </p:nvSpPr>
        <p:spPr>
          <a:xfrm rot="2211998">
            <a:off x="2719891" y="2004424"/>
            <a:ext cx="353609" cy="1848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Pfeil nach rechts 62"/>
          <p:cNvSpPr/>
          <p:nvPr/>
        </p:nvSpPr>
        <p:spPr>
          <a:xfrm rot="19562458">
            <a:off x="5169538" y="1927822"/>
            <a:ext cx="353609" cy="1848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Pfeil nach rechts 39"/>
          <p:cNvSpPr/>
          <p:nvPr/>
        </p:nvSpPr>
        <p:spPr>
          <a:xfrm>
            <a:off x="3419872" y="1196752"/>
            <a:ext cx="2232248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nominiert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5796136" y="332656"/>
            <a:ext cx="1368152" cy="1080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Präsident der Kommission</a:t>
            </a:r>
          </a:p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Manuel </a:t>
            </a:r>
            <a:r>
              <a:rPr lang="de-DE" sz="1400" b="1" dirty="0" err="1" smtClean="0">
                <a:solidFill>
                  <a:schemeClr val="tx1"/>
                </a:solidFill>
              </a:rPr>
              <a:t>Barroso</a:t>
            </a:r>
            <a:endParaRPr lang="de-DE" sz="1400" b="1" dirty="0" smtClean="0">
              <a:solidFill>
                <a:schemeClr val="tx1"/>
              </a:solidFill>
            </a:endParaRPr>
          </a:p>
        </p:txBody>
      </p:sp>
      <p:sp>
        <p:nvSpPr>
          <p:cNvPr id="47" name="Pfeil nach rechts 46"/>
          <p:cNvSpPr/>
          <p:nvPr/>
        </p:nvSpPr>
        <p:spPr>
          <a:xfrm rot="16200000">
            <a:off x="6948264" y="2276872"/>
            <a:ext cx="792088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bestätigt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48" name="Pfeil nach rechts 47"/>
          <p:cNvSpPr/>
          <p:nvPr/>
        </p:nvSpPr>
        <p:spPr>
          <a:xfrm rot="14369303">
            <a:off x="6764675" y="1743241"/>
            <a:ext cx="2016224" cy="22440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Wahl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8" name="Pfeil nach links 57"/>
          <p:cNvSpPr/>
          <p:nvPr/>
        </p:nvSpPr>
        <p:spPr>
          <a:xfrm rot="20925044">
            <a:off x="3374399" y="3429940"/>
            <a:ext cx="3015805" cy="540000"/>
          </a:xfrm>
          <a:prstGeom prst="leftArrow">
            <a:avLst>
              <a:gd name="adj1" fmla="val 33001"/>
              <a:gd name="adj2" fmla="val 490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gelten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6372200" y="3068960"/>
            <a:ext cx="1440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build="allAtOnce" animBg="1"/>
      <p:bldP spid="10" grpId="0" build="allAtOnce" animBg="1"/>
      <p:bldP spid="14" grpId="0" build="allAtOnce" animBg="1"/>
      <p:bldP spid="17" grpId="0" build="allAtOnce"/>
      <p:bldP spid="18" grpId="0" build="allAtOnce" animBg="1"/>
      <p:bldP spid="19" grpId="0" build="allAtOnce" animBg="1"/>
      <p:bldP spid="20" grpId="0" build="allAtOnce" animBg="1"/>
      <p:bldP spid="21" grpId="0" build="allAtOnce" animBg="1"/>
      <p:bldP spid="22" grpId="0" build="allAtOnce" animBg="1"/>
      <p:bldP spid="23" grpId="0" build="allAtOnce" animBg="1"/>
      <p:bldP spid="24" grpId="0" build="allAtOnce" animBg="1"/>
      <p:bldP spid="32" grpId="0" animBg="1"/>
      <p:bldP spid="33" grpId="0" build="allAtOnce" animBg="1"/>
      <p:bldP spid="34" grpId="0" build="allAtOnce" animBg="1"/>
      <p:bldP spid="35" grpId="0" animBg="1"/>
      <p:bldP spid="36" grpId="0" build="allAtOnce" animBg="1"/>
      <p:bldP spid="37" grpId="0" animBg="1"/>
      <p:bldP spid="38" grpId="0" build="allAtOnce" animBg="1"/>
      <p:bldP spid="39" grpId="0" build="allAtOnce" animBg="1"/>
      <p:bldP spid="42" grpId="0" animBg="1"/>
      <p:bldP spid="43" grpId="0" build="allAtOnce" animBg="1"/>
      <p:bldP spid="44" grpId="0" build="allAtOnce" animBg="1"/>
      <p:bldP spid="45" grpId="0" build="allAtOnce"/>
      <p:bldP spid="46" grpId="0" animBg="1"/>
      <p:bldP spid="49" grpId="0" animBg="1"/>
      <p:bldP spid="50" grpId="0" animBg="1"/>
      <p:bldP spid="55" grpId="0" build="allAtOnce"/>
      <p:bldP spid="56" grpId="0" build="allAtOnce"/>
      <p:bldP spid="57" grpId="0" build="allAtOnce"/>
      <p:bldP spid="62" grpId="0" animBg="1"/>
      <p:bldP spid="63" grpId="0" animBg="1"/>
      <p:bldP spid="40" grpId="0" build="allAtOnce" animBg="1"/>
      <p:bldP spid="41" grpId="0" build="allAtOnce" animBg="1"/>
      <p:bldP spid="47" grpId="0" build="allAtOnce" animBg="1"/>
      <p:bldP spid="48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1063"/>
            <a:ext cx="4824536" cy="643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3528" y="5949280"/>
            <a:ext cx="8496944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Bürgerinnen und Bürger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31840" y="5157192"/>
            <a:ext cx="2088232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Landesregierungen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7544" y="2492896"/>
            <a:ext cx="1584176" cy="7920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Bundeskanzler und Minister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411760" y="429309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§</a:t>
            </a:r>
            <a:endParaRPr lang="de-DE" sz="2800" dirty="0"/>
          </a:p>
        </p:txBody>
      </p:sp>
      <p:sp>
        <p:nvSpPr>
          <p:cNvPr id="19" name="Rechteck 18"/>
          <p:cNvSpPr/>
          <p:nvPr/>
        </p:nvSpPr>
        <p:spPr>
          <a:xfrm>
            <a:off x="5580112" y="1484784"/>
            <a:ext cx="1800200" cy="36004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EU Kommission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020272" y="2780928"/>
            <a:ext cx="1800200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Europäisches Parlament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995936" y="2564904"/>
            <a:ext cx="1800200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Ministerrat (Rat der EU)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23528" y="4365104"/>
            <a:ext cx="180020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Bundestag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131840" y="4365104"/>
            <a:ext cx="1800200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Bundesrat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Pfeil nach rechts 31"/>
          <p:cNvSpPr/>
          <p:nvPr/>
        </p:nvSpPr>
        <p:spPr>
          <a:xfrm rot="16200000">
            <a:off x="3923928" y="5661248"/>
            <a:ext cx="288032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rechts 34"/>
          <p:cNvSpPr/>
          <p:nvPr/>
        </p:nvSpPr>
        <p:spPr>
          <a:xfrm rot="5400000">
            <a:off x="6336196" y="2024844"/>
            <a:ext cx="360040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rechts 36"/>
          <p:cNvSpPr/>
          <p:nvPr/>
        </p:nvSpPr>
        <p:spPr>
          <a:xfrm>
            <a:off x="2195736" y="4437112"/>
            <a:ext cx="288032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rechts 37"/>
          <p:cNvSpPr/>
          <p:nvPr/>
        </p:nvSpPr>
        <p:spPr>
          <a:xfrm>
            <a:off x="2267744" y="2780928"/>
            <a:ext cx="1512168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entsendet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9" name="Pfeil nach rechts 38"/>
          <p:cNvSpPr/>
          <p:nvPr/>
        </p:nvSpPr>
        <p:spPr>
          <a:xfrm rot="16200000">
            <a:off x="827584" y="5229200"/>
            <a:ext cx="936104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Wahl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2" name="Pfeil nach rechts 41"/>
          <p:cNvSpPr/>
          <p:nvPr/>
        </p:nvSpPr>
        <p:spPr>
          <a:xfrm rot="16200000">
            <a:off x="3923928" y="4869161"/>
            <a:ext cx="288032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feil nach rechts 42"/>
          <p:cNvSpPr/>
          <p:nvPr/>
        </p:nvSpPr>
        <p:spPr>
          <a:xfrm rot="16200000">
            <a:off x="827584" y="3717032"/>
            <a:ext cx="936104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Wahl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4" name="Pfeil nach rechts 43"/>
          <p:cNvSpPr/>
          <p:nvPr/>
        </p:nvSpPr>
        <p:spPr>
          <a:xfrm rot="16200000">
            <a:off x="6732240" y="4509120"/>
            <a:ext cx="2376264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Wahl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300192" y="220486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§</a:t>
            </a:r>
            <a:endParaRPr lang="de-DE" sz="2800" dirty="0"/>
          </a:p>
        </p:txBody>
      </p:sp>
      <p:sp>
        <p:nvSpPr>
          <p:cNvPr id="46" name="Pfeil nach rechts 45"/>
          <p:cNvSpPr/>
          <p:nvPr/>
        </p:nvSpPr>
        <p:spPr>
          <a:xfrm rot="10800000">
            <a:off x="2771800" y="4437112"/>
            <a:ext cx="288032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 nach rechts 48"/>
          <p:cNvSpPr/>
          <p:nvPr/>
        </p:nvSpPr>
        <p:spPr>
          <a:xfrm rot="19662873">
            <a:off x="6022791" y="2577918"/>
            <a:ext cx="360040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rechts 49"/>
          <p:cNvSpPr/>
          <p:nvPr/>
        </p:nvSpPr>
        <p:spPr>
          <a:xfrm rot="12214332">
            <a:off x="6601999" y="2558878"/>
            <a:ext cx="360040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1864703" y="4005064"/>
            <a:ext cx="1627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Gesetzesbeschlüsse</a:t>
            </a:r>
            <a:endParaRPr lang="de-DE" sz="1400" dirty="0"/>
          </a:p>
        </p:txBody>
      </p:sp>
      <p:sp>
        <p:nvSpPr>
          <p:cNvPr id="56" name="Textfeld 55"/>
          <p:cNvSpPr txBox="1"/>
          <p:nvPr/>
        </p:nvSpPr>
        <p:spPr>
          <a:xfrm>
            <a:off x="5796136" y="2527012"/>
            <a:ext cx="14269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lehnen ab/ nehmen an</a:t>
            </a:r>
            <a:endParaRPr lang="de-DE" sz="1050" dirty="0"/>
          </a:p>
        </p:txBody>
      </p:sp>
      <p:sp>
        <p:nvSpPr>
          <p:cNvPr id="57" name="Textfeld 56"/>
          <p:cNvSpPr txBox="1"/>
          <p:nvPr/>
        </p:nvSpPr>
        <p:spPr>
          <a:xfrm>
            <a:off x="5724128" y="1916832"/>
            <a:ext cx="1593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schlägt Gesetze vor</a:t>
            </a:r>
            <a:endParaRPr lang="de-DE" sz="1400" dirty="0"/>
          </a:p>
        </p:txBody>
      </p:sp>
      <p:sp>
        <p:nvSpPr>
          <p:cNvPr id="68" name="Pfeil nach links 67"/>
          <p:cNvSpPr/>
          <p:nvPr/>
        </p:nvSpPr>
        <p:spPr>
          <a:xfrm rot="1630764">
            <a:off x="7200880" y="2209780"/>
            <a:ext cx="1322464" cy="164618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69" name="Pfeil nach rechts 68"/>
          <p:cNvSpPr/>
          <p:nvPr/>
        </p:nvSpPr>
        <p:spPr>
          <a:xfrm rot="16200000">
            <a:off x="6228184" y="1052736"/>
            <a:ext cx="576064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5940152" y="476672"/>
            <a:ext cx="1080120" cy="2880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Präsident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 rot="1584730">
            <a:off x="7308313" y="2164880"/>
            <a:ext cx="118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Vorschlag, Wahl</a:t>
            </a:r>
            <a:endParaRPr lang="de-DE" sz="1200" dirty="0"/>
          </a:p>
        </p:txBody>
      </p:sp>
      <p:sp>
        <p:nvSpPr>
          <p:cNvPr id="52" name="Textfeld 51"/>
          <p:cNvSpPr txBox="1"/>
          <p:nvPr/>
        </p:nvSpPr>
        <p:spPr>
          <a:xfrm rot="16200000">
            <a:off x="6258323" y="1022597"/>
            <a:ext cx="504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Wahl</a:t>
            </a:r>
            <a:endParaRPr lang="de-DE" sz="1200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build="allAtOnce" animBg="1"/>
      <p:bldP spid="10" grpId="0" build="allAtOnce" animBg="1"/>
      <p:bldP spid="17" grpId="0" build="allAtOnce"/>
      <p:bldP spid="19" grpId="0" build="allAtOnce" animBg="1"/>
      <p:bldP spid="20" grpId="0" build="allAtOnce" animBg="1"/>
      <p:bldP spid="21" grpId="0" build="allAtOnce" animBg="1"/>
      <p:bldP spid="23" grpId="0" build="allAtOnce" animBg="1"/>
      <p:bldP spid="24" grpId="0" build="allAtOnce" animBg="1"/>
      <p:bldP spid="32" grpId="0" animBg="1"/>
      <p:bldP spid="35" grpId="0" animBg="1"/>
      <p:bldP spid="37" grpId="0" animBg="1"/>
      <p:bldP spid="38" grpId="0" build="allAtOnce" animBg="1"/>
      <p:bldP spid="39" grpId="0" build="allAtOnce" animBg="1"/>
      <p:bldP spid="42" grpId="0" animBg="1"/>
      <p:bldP spid="43" grpId="0" build="allAtOnce" animBg="1"/>
      <p:bldP spid="44" grpId="0" build="allAtOnce" animBg="1"/>
      <p:bldP spid="45" grpId="0" build="allAtOnce"/>
      <p:bldP spid="46" grpId="0" animBg="1"/>
      <p:bldP spid="49" grpId="0" animBg="1"/>
      <p:bldP spid="50" grpId="0" animBg="1"/>
      <p:bldP spid="55" grpId="0" build="allAtOnce"/>
      <p:bldP spid="56" grpId="0" build="allAtOnce"/>
      <p:bldP spid="57" grpId="0" build="allAtOnce"/>
      <p:bldP spid="68" grpId="0" build="allAtOnce" animBg="1"/>
      <p:bldP spid="69" grpId="0" build="allAtOnce" animBg="1"/>
      <p:bldP spid="71" grpId="0" build="allAtOnce" animBg="1"/>
      <p:bldP spid="51" grpId="0" build="allAtOnce"/>
      <p:bldP spid="5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Folgen der VSE für nationale Parlamente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Funktion des Bundestags verschiebt sich</a:t>
            </a:r>
          </a:p>
          <a:p>
            <a:r>
              <a:rPr lang="de-DE" dirty="0" smtClean="0"/>
              <a:t>Entscheidungsfunktion über Gesetze</a:t>
            </a:r>
          </a:p>
          <a:p>
            <a:r>
              <a:rPr lang="de-DE" dirty="0" smtClean="0"/>
              <a:t>Umsetzungsfunktion der EU Richtlinien 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>
          <a:blip r:embed="rId2" cstate="print">
            <a:alphaModFix/>
            <a:lum/>
          </a:blip>
          <a:stretch>
            <a:fillRect/>
          </a:stretch>
        </p:blipFill>
        <p:spPr>
          <a:xfrm>
            <a:off x="1115616" y="1700809"/>
            <a:ext cx="6879814" cy="432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ver\Desktop\EU 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8043"/>
            <a:ext cx="9684568" cy="68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80528" y="1340768"/>
            <a:ext cx="9073008" cy="2376264"/>
          </a:xfrm>
        </p:spPr>
        <p:txBody>
          <a:bodyPr>
            <a:noAutofit/>
          </a:bodyPr>
          <a:lstStyle/>
          <a:p>
            <a:r>
              <a:rPr lang="de-DE" sz="6600" b="1" u="sng" dirty="0" smtClean="0">
                <a:solidFill>
                  <a:srgbClr val="FF0000"/>
                </a:solidFill>
              </a:rPr>
              <a:t>Vereinigte Staaten von Europa</a:t>
            </a:r>
            <a:endParaRPr lang="de-DE" sz="6600" b="1" u="sng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198984"/>
          </a:xfrm>
        </p:spPr>
        <p:txBody>
          <a:bodyPr>
            <a:normAutofit/>
          </a:bodyPr>
          <a:lstStyle/>
          <a:p>
            <a:r>
              <a:rPr lang="de-DE" sz="4800" i="1" dirty="0" smtClean="0">
                <a:solidFill>
                  <a:srgbClr val="C00000"/>
                </a:solidFill>
              </a:rPr>
              <a:t>Fluch oder Segen?</a:t>
            </a:r>
            <a:endParaRPr lang="de-DE" sz="4800" i="1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540568" y="6539385"/>
            <a:ext cx="968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/>
              <a:t>17.12.2012 – Impulspräsentation von Jonas </a:t>
            </a:r>
            <a:r>
              <a:rPr lang="de-DE" sz="1400" i="1" dirty="0" err="1" smtClean="0"/>
              <a:t>Disser</a:t>
            </a:r>
            <a:r>
              <a:rPr lang="de-DE" sz="1400" i="1" dirty="0" smtClean="0"/>
              <a:t>, Oliver Lehmann, Giovanni </a:t>
            </a:r>
            <a:r>
              <a:rPr lang="de-DE" sz="1400" i="1" dirty="0" err="1" smtClean="0"/>
              <a:t>Peretto</a:t>
            </a:r>
            <a:r>
              <a:rPr lang="de-DE" sz="1400" i="1" dirty="0" smtClean="0"/>
              <a:t>, Oliver Weinke  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3511654272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ver\Desktop\EU 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8043"/>
            <a:ext cx="9684568" cy="68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e-DE" b="1" u="sng" dirty="0" smtClean="0"/>
              <a:t>Szenarien bei Scheitern der VSE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e-DE" dirty="0" smtClean="0"/>
              <a:t>Bisheriger Staatenbund bleibt bestehen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Europäische Union bricht auseinander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Staatsinsolvenzen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Ende der Währungsunion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540568" y="6539385"/>
            <a:ext cx="968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/>
              <a:t>17.12.2012 – Impulspräsentation von Jonas </a:t>
            </a:r>
            <a:r>
              <a:rPr lang="de-DE" sz="1400" i="1" dirty="0" err="1" smtClean="0"/>
              <a:t>Disser</a:t>
            </a:r>
            <a:r>
              <a:rPr lang="de-DE" sz="1400" i="1" dirty="0" smtClean="0"/>
              <a:t>, Oliver Lehmann, Giovanni </a:t>
            </a:r>
            <a:r>
              <a:rPr lang="de-DE" sz="1400" i="1" dirty="0" err="1" smtClean="0"/>
              <a:t>Peretto</a:t>
            </a:r>
            <a:r>
              <a:rPr lang="de-DE" sz="1400" i="1" dirty="0" smtClean="0"/>
              <a:t>, Oliver Weinke  </a:t>
            </a:r>
            <a:endParaRPr lang="de-DE" sz="1400" i="1" dirty="0"/>
          </a:p>
        </p:txBody>
      </p:sp>
      <p:pic>
        <p:nvPicPr>
          <p:cNvPr id="5122" name="Picture 2" descr="C:\Users\Oliver\Desktop\EU-Flagge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44161"/>
            <a:ext cx="3628259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06184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ver\Desktop\EU 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8043"/>
            <a:ext cx="9684568" cy="68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VSE – Vorteile 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de-DE" u="sng" dirty="0" smtClean="0"/>
              <a:t>Eine</a:t>
            </a:r>
            <a:r>
              <a:rPr lang="de-DE" dirty="0" smtClean="0"/>
              <a:t> gemeinsame Verfassung</a:t>
            </a:r>
          </a:p>
          <a:p>
            <a:pPr>
              <a:lnSpc>
                <a:spcPct val="200000"/>
              </a:lnSpc>
            </a:pPr>
            <a:r>
              <a:rPr lang="de-DE" dirty="0"/>
              <a:t>Bessere &amp; </a:t>
            </a:r>
            <a:r>
              <a:rPr lang="de-DE" dirty="0" smtClean="0"/>
              <a:t>stärkere wirtschaftliche </a:t>
            </a:r>
            <a:r>
              <a:rPr lang="de-DE" dirty="0"/>
              <a:t>Zusammenarbeit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Gemeinsame Politik</a:t>
            </a:r>
          </a:p>
          <a:p>
            <a:pPr>
              <a:lnSpc>
                <a:spcPct val="150000"/>
              </a:lnSpc>
            </a:pPr>
            <a:endParaRPr lang="de-DE" sz="1800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Vertiefung der Europäischen Integration</a:t>
            </a:r>
          </a:p>
          <a:p>
            <a:endParaRPr lang="de-DE" dirty="0"/>
          </a:p>
        </p:txBody>
      </p:sp>
      <p:pic>
        <p:nvPicPr>
          <p:cNvPr id="8194" name="Picture 2" descr="Satellitenbild von Europa: Die politische Landschaft ändert si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2611210" cy="1923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-540568" y="6539385"/>
            <a:ext cx="968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/>
              <a:t>17.12.2012 – Impulspräsentation von Jonas </a:t>
            </a:r>
            <a:r>
              <a:rPr lang="de-DE" sz="1400" i="1" dirty="0" err="1" smtClean="0"/>
              <a:t>Disser</a:t>
            </a:r>
            <a:r>
              <a:rPr lang="de-DE" sz="1400" i="1" dirty="0" smtClean="0"/>
              <a:t>, Oliver Lehmann, Giovanni </a:t>
            </a:r>
            <a:r>
              <a:rPr lang="de-DE" sz="1400" i="1" dirty="0" err="1" smtClean="0"/>
              <a:t>Peretto</a:t>
            </a:r>
            <a:r>
              <a:rPr lang="de-DE" sz="1400" i="1" dirty="0" smtClean="0"/>
              <a:t>, Oliver Weinke  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775564341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ver\Desktop\EU 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8043"/>
            <a:ext cx="9684568" cy="68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VSE – Vorteile 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endParaRPr lang="de-DE" sz="1600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Einheitliche Währung (</a:t>
            </a:r>
            <a:r>
              <a:rPr lang="de-DE" u="sng" dirty="0" smtClean="0"/>
              <a:t>für alle </a:t>
            </a:r>
            <a:r>
              <a:rPr lang="de-DE" dirty="0" smtClean="0"/>
              <a:t>Gliedstaaten)</a:t>
            </a:r>
          </a:p>
          <a:p>
            <a:pPr>
              <a:lnSpc>
                <a:spcPct val="150000"/>
              </a:lnSpc>
            </a:pPr>
            <a:endParaRPr lang="de-DE" sz="2200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Gestärkte Entscheidungsgewalt der EU</a:t>
            </a:r>
          </a:p>
          <a:p>
            <a:pPr>
              <a:lnSpc>
                <a:spcPct val="150000"/>
              </a:lnSpc>
            </a:pPr>
            <a:endParaRPr lang="de-DE" sz="2000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Verbesserte Friedenssicherung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smtClean="0"/>
              <a:t>Balkanstaaten, Arabischer Frühling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-540568" y="6539385"/>
            <a:ext cx="968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/>
              <a:t>17.12.2012 – Impulspräsentation von Jonas </a:t>
            </a:r>
            <a:r>
              <a:rPr lang="de-DE" sz="1400" i="1" dirty="0" err="1" smtClean="0"/>
              <a:t>Disser</a:t>
            </a:r>
            <a:r>
              <a:rPr lang="de-DE" sz="1400" i="1" dirty="0" smtClean="0"/>
              <a:t>, Oliver Lehmann, Giovanni </a:t>
            </a:r>
            <a:r>
              <a:rPr lang="de-DE" sz="1400" i="1" dirty="0" err="1" smtClean="0"/>
              <a:t>Peretto</a:t>
            </a:r>
            <a:r>
              <a:rPr lang="de-DE" sz="1400" i="1" dirty="0" smtClean="0"/>
              <a:t>, Oliver Weinke  </a:t>
            </a:r>
            <a:endParaRPr lang="de-DE" sz="1400" i="1" dirty="0"/>
          </a:p>
        </p:txBody>
      </p:sp>
      <p:pic>
        <p:nvPicPr>
          <p:cNvPr id="6" name="Picture 2" descr="http://www.bpb.de/cache/images/0/24280-3x2-article620.jpg%3FAEA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2378530" cy="1584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29320734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ver\Desktop\EU 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8043"/>
            <a:ext cx="9684568" cy="68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VSE – Nachteile 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de-DE" dirty="0" smtClean="0"/>
              <a:t>Keine Souveränität der Gliedstaaten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de-DE" dirty="0" smtClean="0"/>
              <a:t>Widerstand aus der Bevölkerung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Verschiedene Interessen 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de-DE" dirty="0" smtClean="0"/>
              <a:t>Kulturelle, sprachliche und soziale Unterschiede</a:t>
            </a:r>
          </a:p>
          <a:p>
            <a:pPr algn="ctr">
              <a:lnSpc>
                <a:spcPct val="160000"/>
              </a:lnSpc>
              <a:buNone/>
            </a:pPr>
            <a:r>
              <a:rPr lang="de-DE" dirty="0" smtClean="0">
                <a:sym typeface="Wingdings" pitchFamily="2" charset="2"/>
              </a:rPr>
              <a:t>    gemeinsame Einigungen nur schwer möglich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540568" y="6539385"/>
            <a:ext cx="968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/>
              <a:t>17.12.2012 – Impulspräsentation von Jonas </a:t>
            </a:r>
            <a:r>
              <a:rPr lang="de-DE" sz="1400" i="1" dirty="0" err="1" smtClean="0"/>
              <a:t>Disser</a:t>
            </a:r>
            <a:r>
              <a:rPr lang="de-DE" sz="1400" i="1" dirty="0" smtClean="0"/>
              <a:t>, Oliver Lehmann, Giovanni </a:t>
            </a:r>
            <a:r>
              <a:rPr lang="de-DE" sz="1400" i="1" dirty="0" err="1" smtClean="0"/>
              <a:t>Peretto</a:t>
            </a:r>
            <a:r>
              <a:rPr lang="de-DE" sz="1400" i="1" dirty="0" smtClean="0"/>
              <a:t>, Oliver Weinke  </a:t>
            </a:r>
            <a:endParaRPr lang="de-DE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04397"/>
            <a:ext cx="8496944" cy="503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590326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iver\Desktop\EU 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9684568" cy="68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VSE – Nachteile 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endParaRPr lang="de-DE" sz="1600" dirty="0" smtClean="0"/>
          </a:p>
          <a:p>
            <a:endParaRPr lang="de-DE" dirty="0" smtClean="0"/>
          </a:p>
          <a:p>
            <a:r>
              <a:rPr lang="de-DE" dirty="0" smtClean="0"/>
              <a:t>Möglicher Domino-Effekt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sz="900" dirty="0" smtClean="0"/>
          </a:p>
          <a:p>
            <a:r>
              <a:rPr lang="de-DE" dirty="0" smtClean="0"/>
              <a:t>Zentralisierung: Superstaat mit politischer Entscheidungsgewalt in Brüssel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-540568" y="6539385"/>
            <a:ext cx="968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/>
              <a:t>17.12.2012 – Impulspräsentation von Jonas </a:t>
            </a:r>
            <a:r>
              <a:rPr lang="de-DE" sz="1400" i="1" dirty="0" err="1" smtClean="0"/>
              <a:t>Disser</a:t>
            </a:r>
            <a:r>
              <a:rPr lang="de-DE" sz="1400" i="1" dirty="0" smtClean="0"/>
              <a:t>, Oliver Lehmann, Giovanni </a:t>
            </a:r>
            <a:r>
              <a:rPr lang="de-DE" sz="1400" i="1" dirty="0" err="1" smtClean="0"/>
              <a:t>Peretto</a:t>
            </a:r>
            <a:r>
              <a:rPr lang="de-DE" sz="1400" i="1" dirty="0" smtClean="0"/>
              <a:t>, Oliver Weinke  </a:t>
            </a:r>
            <a:endParaRPr lang="de-DE" sz="1400" i="1" dirty="0"/>
          </a:p>
        </p:txBody>
      </p:sp>
      <p:pic>
        <p:nvPicPr>
          <p:cNvPr id="6" name="Picture 2" descr="http://www.biotechnologie.de/BIO/Redaktion/Bilder/de/Wochenrueckblick/parlament-europa,property%3Dbild,bereich%3Dbio,sprache%3D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528392" cy="256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20551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 2 PD VS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 PD VS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6880" y="-162737"/>
            <a:ext cx="9642241" cy="7022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475250"/>
            <a:ext cx="8228160" cy="1146360"/>
          </a:xfrm>
          <a:ln/>
        </p:spPr>
        <p:txBody>
          <a:bodyPr/>
          <a:lstStyle/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758960"/>
            <a:ext cx="8228160" cy="6220013"/>
          </a:xfrm>
          <a:prstGeom prst="rect">
            <a:avLst/>
          </a:prstGeom>
          <a:noFill/>
          <a:ln/>
        </p:spPr>
        <p:txBody>
          <a:bodyPr lIns="0" tIns="48004" rIns="0" bIns="0" anchor="ctr"/>
          <a:lstStyle/>
          <a:p>
            <a:pPr indent="-30384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de-DE" sz="5400" b="1" dirty="0"/>
          </a:p>
          <a:p>
            <a:pPr indent="-30384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5400" b="1" u="sng" dirty="0">
                <a:solidFill>
                  <a:srgbClr val="FF0000"/>
                </a:solidFill>
              </a:rPr>
              <a:t>Warum diskutieren wir über die „Vereinigten Staaten von Europa“ ?</a:t>
            </a:r>
          </a:p>
          <a:p>
            <a:pPr indent="-30384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de-DE" sz="5400" b="1" dirty="0">
              <a:solidFill>
                <a:srgbClr val="FF0000"/>
              </a:solidFill>
            </a:endParaRPr>
          </a:p>
          <a:p>
            <a:pPr indent="-30384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de-DE" sz="5400" b="1" dirty="0"/>
          </a:p>
          <a:p>
            <a:pPr indent="-30384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de-DE" sz="5400" b="1" dirty="0"/>
          </a:p>
          <a:p>
            <a:pPr indent="-30384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de-DE" sz="5400" b="1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840" y="0"/>
            <a:ext cx="9576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263549"/>
            <a:ext cx="8228160" cy="1166522"/>
          </a:xfrm>
          <a:ln/>
        </p:spPr>
        <p:txBody>
          <a:bodyPr tIns="35268">
            <a:normAutofit fontScale="90000"/>
          </a:bodyPr>
          <a:lstStyle/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dirty="0">
                <a:solidFill>
                  <a:srgbClr val="000000"/>
                </a:solidFill>
              </a:rPr>
              <a:t>Staatsschuldenkrise im Europaraum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964367"/>
            <a:ext cx="8228160" cy="3881208"/>
          </a:xfrm>
          <a:ln/>
        </p:spPr>
        <p:txBody>
          <a:bodyPr/>
          <a:lstStyle/>
          <a:p>
            <a:pPr marL="391686" indent="-286565">
              <a:buSzPct val="4500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endParaRPr lang="de-DE" dirty="0"/>
          </a:p>
          <a:p>
            <a:pPr marL="391686" indent="-286565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DE" dirty="0">
                <a:solidFill>
                  <a:srgbClr val="000000"/>
                </a:solidFill>
              </a:rPr>
              <a:t>Wirtschaftliches Ungleichgewicht der Staaten</a:t>
            </a:r>
          </a:p>
          <a:p>
            <a:pPr marL="391686" indent="-286565">
              <a:buSzPct val="4500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DE" dirty="0">
                <a:solidFill>
                  <a:srgbClr val="000000"/>
                </a:solidFill>
              </a:rPr>
              <a:t>→ Abhängigkeit der Länder </a:t>
            </a:r>
          </a:p>
          <a:p>
            <a:pPr marL="391686" indent="-286565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DE" dirty="0">
                <a:solidFill>
                  <a:srgbClr val="000000"/>
                </a:solidFill>
              </a:rPr>
              <a:t>Vier Staaten auf Hilfe angewiesen</a:t>
            </a:r>
          </a:p>
          <a:p>
            <a:pPr marL="391686" indent="-286565">
              <a:buSzPct val="4500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DE" dirty="0">
                <a:solidFill>
                  <a:srgbClr val="000000"/>
                </a:solidFill>
              </a:rPr>
              <a:t>→ Rettungsschirm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5361" y="4408304"/>
            <a:ext cx="3320640" cy="1869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dirty="0">
                <a:solidFill>
                  <a:srgbClr val="000000"/>
                </a:solidFill>
              </a:rPr>
              <a:t>Gründe für den Euro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86565">
              <a:buSzPct val="4500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endParaRPr lang="de-DE" dirty="0"/>
          </a:p>
          <a:p>
            <a:pPr marL="391686" indent="-286565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DE" dirty="0">
                <a:solidFill>
                  <a:srgbClr val="000000"/>
                </a:solidFill>
              </a:rPr>
              <a:t>Einführung des Euro entscheidender Schritt</a:t>
            </a:r>
          </a:p>
          <a:p>
            <a:pPr marL="391686" indent="-286565">
              <a:buSzPct val="4500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DE" dirty="0">
                <a:solidFill>
                  <a:srgbClr val="000000"/>
                </a:solidFill>
              </a:rPr>
              <a:t>   zur Einheit</a:t>
            </a:r>
          </a:p>
          <a:p>
            <a:pPr marL="391686" indent="-286565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DE" dirty="0">
                <a:solidFill>
                  <a:srgbClr val="000000"/>
                </a:solidFill>
              </a:rPr>
              <a:t>Wirtschaftliche Transaktionen zwischen den Staaten sollte verbessert werden</a:t>
            </a:r>
          </a:p>
          <a:p>
            <a:pPr marL="391686" indent="-286565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DE" dirty="0">
                <a:solidFill>
                  <a:srgbClr val="000000"/>
                </a:solidFill>
              </a:rPr>
              <a:t>Inneren Wettbewerb fördern</a:t>
            </a:r>
          </a:p>
          <a:p>
            <a:pPr marL="391686" indent="-286565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DE" dirty="0">
                <a:solidFill>
                  <a:srgbClr val="000000"/>
                </a:solidFill>
              </a:rPr>
              <a:t>Zusammenhalt stärken 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6880" y="162738"/>
            <a:ext cx="8092800" cy="6689502"/>
            <a:chOff x="227" y="113"/>
            <a:chExt cx="5620" cy="4645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>
              <a:off x="227" y="113"/>
              <a:ext cx="5620" cy="4645"/>
            </a:xfrm>
            <a:prstGeom prst="roundRect">
              <a:avLst>
                <a:gd name="adj" fmla="val 2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1690" y="1865"/>
              <a:ext cx="2694" cy="1208"/>
            </a:xfrm>
            <a:prstGeom prst="wave">
              <a:avLst>
                <a:gd name="adj1" fmla="val 6481"/>
                <a:gd name="adj2" fmla="val 0"/>
              </a:avLst>
            </a:prstGeom>
            <a:solidFill>
              <a:srgbClr val="FFFFFF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de-DE" sz="1100" dirty="0">
                  <a:solidFill>
                    <a:srgbClr val="CCCCFF"/>
                  </a:solidFill>
                  <a:latin typeface="Times New Roman" pitchFamily="16" charset="0"/>
                  <a:cs typeface="Times New Roman" pitchFamily="16" charset="0"/>
                  <a:hlinkClick r:id="rId4"/>
                </a:rPr>
                <a:t> INCLUDEPICTURE</a:t>
              </a:r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914" y="113"/>
              <a:ext cx="2356" cy="601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endParaRPr lang="de-DE" sz="11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endParaRPr>
            </a:p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de-DE" b="1" dirty="0">
                  <a:solidFill>
                    <a:srgbClr val="FFCC00"/>
                  </a:solidFill>
                  <a:latin typeface="Times New Roman" pitchFamily="16" charset="0"/>
                  <a:cs typeface="Times New Roman" pitchFamily="16" charset="0"/>
                </a:rPr>
                <a:t>„Politische Integration“</a:t>
              </a: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27" y="4156"/>
              <a:ext cx="2358" cy="601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endParaRPr lang="de-DE" sz="11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endParaRPr>
            </a:p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de-DE" b="1" dirty="0">
                  <a:solidFill>
                    <a:srgbClr val="FFCC00"/>
                  </a:solidFill>
                  <a:latin typeface="Times New Roman" pitchFamily="16" charset="0"/>
                  <a:cs typeface="Times New Roman" pitchFamily="16" charset="0"/>
                </a:rPr>
                <a:t>„wirtschaftliche Integration“</a:t>
              </a: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3489" y="4156"/>
              <a:ext cx="2356" cy="601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endParaRPr lang="de-DE" sz="11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endParaRPr>
            </a:p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de-DE" b="1" dirty="0">
                  <a:solidFill>
                    <a:srgbClr val="FFCC00"/>
                  </a:solidFill>
                  <a:latin typeface="Times New Roman" pitchFamily="16" charset="0"/>
                  <a:cs typeface="Times New Roman" pitchFamily="16" charset="0"/>
                </a:rPr>
                <a:t>„Soziale</a:t>
              </a:r>
            </a:p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de-DE" b="1" dirty="0">
                  <a:solidFill>
                    <a:srgbClr val="FFCC00"/>
                  </a:solidFill>
                  <a:latin typeface="Times New Roman" pitchFamily="16" charset="0"/>
                  <a:cs typeface="Times New Roman" pitchFamily="16" charset="0"/>
                </a:rPr>
                <a:t> Integration“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2139" y="1596"/>
              <a:ext cx="1794" cy="533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endParaRPr lang="de-DE" sz="11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endParaRPr>
            </a:p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de-DE" b="1" dirty="0">
                  <a:solidFill>
                    <a:srgbClr val="000099"/>
                  </a:solidFill>
                  <a:latin typeface="Times New Roman" pitchFamily="16" charset="0"/>
                  <a:cs typeface="Times New Roman" pitchFamily="16" charset="0"/>
                </a:rPr>
                <a:t>Sicherung</a:t>
              </a:r>
              <a:r>
                <a:rPr lang="de-DE" b="1" dirty="0">
                  <a:solidFill>
                    <a:srgbClr val="0000FF"/>
                  </a:solidFill>
                  <a:latin typeface="Times New Roman" pitchFamily="16" charset="0"/>
                  <a:cs typeface="Times New Roman" pitchFamily="16" charset="0"/>
                </a:rPr>
                <a:t> </a:t>
              </a:r>
            </a:p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de-DE" b="1" dirty="0">
                  <a:solidFill>
                    <a:srgbClr val="000099"/>
                  </a:solidFill>
                  <a:latin typeface="Times New Roman" pitchFamily="16" charset="0"/>
                  <a:cs typeface="Times New Roman" pitchFamily="16" charset="0"/>
                </a:rPr>
                <a:t>des Friedens</a:t>
              </a: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227" y="2607"/>
              <a:ext cx="1794" cy="534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endParaRPr lang="de-DE" sz="11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endParaRPr>
            </a:p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de-DE" b="1" dirty="0">
                  <a:solidFill>
                    <a:srgbClr val="000099"/>
                  </a:solidFill>
                  <a:latin typeface="Times New Roman" pitchFamily="16" charset="0"/>
                  <a:cs typeface="Times New Roman" pitchFamily="16" charset="0"/>
                </a:rPr>
                <a:t>wirtschaftliche</a:t>
              </a:r>
            </a:p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de-DE" b="1" dirty="0">
                  <a:solidFill>
                    <a:srgbClr val="000099"/>
                  </a:solidFill>
                  <a:latin typeface="Times New Roman" pitchFamily="16" charset="0"/>
                  <a:cs typeface="Times New Roman" pitchFamily="16" charset="0"/>
                </a:rPr>
                <a:t>Stabilität</a:t>
              </a: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4052" y="2607"/>
              <a:ext cx="1794" cy="534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endParaRPr lang="de-DE" sz="11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endParaRPr>
            </a:p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de-DE" b="1" dirty="0">
                  <a:solidFill>
                    <a:srgbClr val="000099"/>
                  </a:solidFill>
                  <a:latin typeface="Times New Roman" pitchFamily="16" charset="0"/>
                  <a:cs typeface="Times New Roman" pitchFamily="16" charset="0"/>
                </a:rPr>
                <a:t>Sozialer</a:t>
              </a:r>
            </a:p>
            <a:p>
              <a:pPr algn="ctr"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de-DE" b="1" dirty="0">
                  <a:solidFill>
                    <a:srgbClr val="000099"/>
                  </a:solidFill>
                  <a:latin typeface="Times New Roman" pitchFamily="16" charset="0"/>
                  <a:cs typeface="Times New Roman" pitchFamily="16" charset="0"/>
                </a:rPr>
                <a:t>Fortschritt</a:t>
              </a:r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027" y="2876"/>
              <a:ext cx="2019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 flipH="1">
              <a:off x="1121" y="1865"/>
              <a:ext cx="1017" cy="73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3940" y="1865"/>
              <a:ext cx="1006" cy="73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1914" y="786"/>
              <a:ext cx="2356" cy="736"/>
            </a:xfrm>
            <a:prstGeom prst="rect">
              <a:avLst/>
            </a:prstGeom>
            <a:noFill/>
            <a:ln w="28440" cap="rnd">
              <a:solidFill>
                <a:srgbClr val="33CC33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endParaRPr lang="de-DE" sz="13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endParaRPr>
            </a:p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endParaRPr lang="de-DE" sz="13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227" y="3213"/>
              <a:ext cx="2358" cy="871"/>
            </a:xfrm>
            <a:prstGeom prst="rect">
              <a:avLst/>
            </a:prstGeom>
            <a:noFill/>
            <a:ln w="28440" cap="rnd">
              <a:solidFill>
                <a:srgbClr val="33CC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3489" y="3213"/>
              <a:ext cx="2356" cy="871"/>
            </a:xfrm>
            <a:prstGeom prst="rect">
              <a:avLst/>
            </a:prstGeom>
            <a:noFill/>
            <a:ln w="28440" cap="rnd">
              <a:solidFill>
                <a:srgbClr val="33CC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185" name="Rectangle 17"/>
          <p:cNvSpPr>
            <a:spLocks noGrp="1" noChangeArrowheads="1"/>
          </p:cNvSpPr>
          <p:nvPr>
            <p:ph type="title"/>
          </p:nvPr>
        </p:nvSpPr>
        <p:spPr>
          <a:xfrm>
            <a:off x="456481" y="434926"/>
            <a:ext cx="8226720" cy="1146360"/>
          </a:xfrm>
          <a:ln/>
        </p:spPr>
        <p:txBody>
          <a:bodyPr/>
          <a:lstStyle/>
          <a:p>
            <a:endParaRPr lang="de-DE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6481" y="1964367"/>
            <a:ext cx="8226720" cy="3983458"/>
          </a:xfrm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5040" cy="70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475250"/>
            <a:ext cx="8228160" cy="1146360"/>
          </a:xfrm>
          <a:ln/>
        </p:spPr>
        <p:txBody>
          <a:bodyPr/>
          <a:lstStyle/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964367"/>
            <a:ext cx="8228160" cy="3881208"/>
          </a:xfrm>
          <a:ln/>
        </p:spPr>
        <p:txBody>
          <a:bodyPr/>
          <a:lstStyle/>
          <a:p>
            <a:pPr marL="384486" indent="-289445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384486" algn="l"/>
                <a:tab pos="479528" algn="l"/>
                <a:tab pos="887053" algn="l"/>
                <a:tab pos="1294580" algn="l"/>
                <a:tab pos="1702105" algn="l"/>
                <a:tab pos="2109632" algn="l"/>
                <a:tab pos="2517157" algn="l"/>
                <a:tab pos="2924684" algn="l"/>
                <a:tab pos="3332209" algn="l"/>
                <a:tab pos="3739736" algn="l"/>
                <a:tab pos="4147261" algn="l"/>
                <a:tab pos="4554788" algn="l"/>
                <a:tab pos="4962313" algn="l"/>
                <a:tab pos="5369840" algn="l"/>
                <a:tab pos="5777365" algn="l"/>
                <a:tab pos="6184892" algn="l"/>
                <a:tab pos="6592417" algn="l"/>
                <a:tab pos="6999944" algn="l"/>
                <a:tab pos="7407469" algn="l"/>
                <a:tab pos="7814996" algn="l"/>
                <a:tab pos="8222521" algn="l"/>
              </a:tabLst>
            </a:pPr>
            <a:r>
              <a:rPr lang="de-DE" dirty="0">
                <a:solidFill>
                  <a:srgbClr val="000000"/>
                </a:solidFill>
              </a:rPr>
              <a:t>Staaten verfolgen eigene wirtschafts- und finanzpolitische Ziele ohne Rücksicht auf andere Mitgliedsstaaten </a:t>
            </a:r>
          </a:p>
          <a:p>
            <a:pPr marL="384486" indent="-289445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384486" algn="l"/>
                <a:tab pos="479528" algn="l"/>
                <a:tab pos="887053" algn="l"/>
                <a:tab pos="1294580" algn="l"/>
                <a:tab pos="1702105" algn="l"/>
                <a:tab pos="2109632" algn="l"/>
                <a:tab pos="2517157" algn="l"/>
                <a:tab pos="2924684" algn="l"/>
                <a:tab pos="3332209" algn="l"/>
                <a:tab pos="3739736" algn="l"/>
                <a:tab pos="4147261" algn="l"/>
                <a:tab pos="4554788" algn="l"/>
                <a:tab pos="4962313" algn="l"/>
                <a:tab pos="5369840" algn="l"/>
                <a:tab pos="5777365" algn="l"/>
                <a:tab pos="6184892" algn="l"/>
                <a:tab pos="6592417" algn="l"/>
                <a:tab pos="6999944" algn="l"/>
                <a:tab pos="7407469" algn="l"/>
                <a:tab pos="7814996" algn="l"/>
                <a:tab pos="8222521" algn="l"/>
              </a:tabLst>
            </a:pPr>
            <a:r>
              <a:rPr lang="de-DE" dirty="0">
                <a:solidFill>
                  <a:srgbClr val="000000"/>
                </a:solidFill>
              </a:rPr>
              <a:t>Kritiker haben Krise vorhergesehen</a:t>
            </a:r>
          </a:p>
          <a:p>
            <a:pPr marL="384486" indent="-289445">
              <a:buSzPct val="45000"/>
              <a:buNone/>
              <a:tabLst>
                <a:tab pos="384486" algn="l"/>
                <a:tab pos="479528" algn="l"/>
                <a:tab pos="887053" algn="l"/>
                <a:tab pos="1294580" algn="l"/>
                <a:tab pos="1702105" algn="l"/>
                <a:tab pos="2109632" algn="l"/>
                <a:tab pos="2517157" algn="l"/>
                <a:tab pos="2924684" algn="l"/>
                <a:tab pos="3332209" algn="l"/>
                <a:tab pos="3739736" algn="l"/>
                <a:tab pos="4147261" algn="l"/>
                <a:tab pos="4554788" algn="l"/>
                <a:tab pos="4962313" algn="l"/>
                <a:tab pos="5369840" algn="l"/>
                <a:tab pos="5777365" algn="l"/>
                <a:tab pos="6184892" algn="l"/>
                <a:tab pos="6592417" algn="l"/>
                <a:tab pos="6999944" algn="l"/>
                <a:tab pos="7407469" algn="l"/>
                <a:tab pos="7814996" algn="l"/>
                <a:tab pos="8222521" algn="l"/>
              </a:tabLst>
            </a:pPr>
            <a:r>
              <a:rPr lang="de-DE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de-DE" dirty="0">
                <a:solidFill>
                  <a:srgbClr val="000000"/>
                </a:solidFill>
              </a:rPr>
              <a:t> Gemeinsame Wirtschafts- und Finanzpolitik notwendig</a:t>
            </a:r>
          </a:p>
          <a:p>
            <a:pPr marL="384486" indent="-289445">
              <a:buSzPct val="45000"/>
              <a:buNone/>
              <a:tabLst>
                <a:tab pos="384486" algn="l"/>
                <a:tab pos="479528" algn="l"/>
                <a:tab pos="887053" algn="l"/>
                <a:tab pos="1294580" algn="l"/>
                <a:tab pos="1702105" algn="l"/>
                <a:tab pos="2109632" algn="l"/>
                <a:tab pos="2517157" algn="l"/>
                <a:tab pos="2924684" algn="l"/>
                <a:tab pos="3332209" algn="l"/>
                <a:tab pos="3739736" algn="l"/>
                <a:tab pos="4147261" algn="l"/>
                <a:tab pos="4554788" algn="l"/>
                <a:tab pos="4962313" algn="l"/>
                <a:tab pos="5369840" algn="l"/>
                <a:tab pos="5777365" algn="l"/>
                <a:tab pos="6184892" algn="l"/>
                <a:tab pos="6592417" algn="l"/>
                <a:tab pos="6999944" algn="l"/>
                <a:tab pos="7407469" algn="l"/>
                <a:tab pos="7814996" algn="l"/>
                <a:tab pos="8222521" algn="l"/>
              </a:tabLst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49600" y="620705"/>
            <a:ext cx="7706880" cy="315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83360" y="554458"/>
            <a:ext cx="7773120" cy="315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74240" y="554459"/>
            <a:ext cx="7790400" cy="701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4000" b="1" dirty="0">
                <a:solidFill>
                  <a:srgbClr val="000000"/>
                </a:solidFill>
              </a:rPr>
              <a:t>Schwächen</a:t>
            </a:r>
            <a:r>
              <a:rPr lang="de-DE" sz="3600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Bildschirmpräsentation (4:3)</PresentationFormat>
  <Paragraphs>203</Paragraphs>
  <Slides>28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Staatsschuldenkrise im Europaraum</vt:lpstr>
      <vt:lpstr>Gründe für den Euro</vt:lpstr>
      <vt:lpstr>PowerPoint-Präsentation</vt:lpstr>
      <vt:lpstr>PowerPoint-Präsentation</vt:lpstr>
      <vt:lpstr>Konsequenzen</vt:lpstr>
      <vt:lpstr>PowerPoint-Präsentation</vt:lpstr>
      <vt:lpstr>Staatenbund oder Bundesstaat</vt:lpstr>
      <vt:lpstr>Vertrag von Lissabon</vt:lpstr>
      <vt:lpstr>Die drei Säulen Europas</vt:lpstr>
      <vt:lpstr>Kompetenzbereiche zwischen Mitgliedstaaten und EU</vt:lpstr>
      <vt:lpstr>Wo soll entschieden werden?</vt:lpstr>
      <vt:lpstr>Demokratiedefizit</vt:lpstr>
      <vt:lpstr>PowerPoint-Präsentation</vt:lpstr>
      <vt:lpstr>PowerPoint-Präsentation</vt:lpstr>
      <vt:lpstr>PowerPoint-Präsentation</vt:lpstr>
      <vt:lpstr>Folgen der VSE für nationale Parlamente</vt:lpstr>
      <vt:lpstr>PowerPoint-Präsentation</vt:lpstr>
      <vt:lpstr>Vereinigte Staaten von Europa</vt:lpstr>
      <vt:lpstr>Szenarien bei Scheitern der VSE</vt:lpstr>
      <vt:lpstr>VSE – Vorteile </vt:lpstr>
      <vt:lpstr>VSE – Vorteile </vt:lpstr>
      <vt:lpstr>VSE – Nachteile </vt:lpstr>
      <vt:lpstr>VSE – Nachteile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FlorianSchreiber</dc:creator>
  <cp:lastModifiedBy>Tina</cp:lastModifiedBy>
  <cp:revision>7</cp:revision>
  <dcterms:created xsi:type="dcterms:W3CDTF">2017-01-18T19:25:23Z</dcterms:created>
  <dcterms:modified xsi:type="dcterms:W3CDTF">2017-03-02T09:20:12Z</dcterms:modified>
</cp:coreProperties>
</file>